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6" y="-3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0C02CC-F185-4019-AB97-C0130F618CA4}"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1EC5C-175E-4068-97DC-998FB100A7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C02CC-F185-4019-AB97-C0130F618CA4}"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1EC5C-175E-4068-97DC-998FB100A7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C02CC-F185-4019-AB97-C0130F618CA4}"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1EC5C-175E-4068-97DC-998FB100A7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C02CC-F185-4019-AB97-C0130F618CA4}"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1EC5C-175E-4068-97DC-998FB100A7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C02CC-F185-4019-AB97-C0130F618CA4}"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1EC5C-175E-4068-97DC-998FB100A7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0C02CC-F185-4019-AB97-C0130F618CA4}"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1EC5C-175E-4068-97DC-998FB100A7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C02CC-F185-4019-AB97-C0130F618CA4}" type="datetimeFigureOut">
              <a:rPr lang="en-US" smtClean="0"/>
              <a:t>10/28/2016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1EC5C-175E-4068-97DC-998FB100A7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C02CC-F185-4019-AB97-C0130F618CA4}" type="datetimeFigureOut">
              <a:rPr lang="en-US" smtClean="0"/>
              <a:t>10/28/2016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1EC5C-175E-4068-97DC-998FB100A7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C02CC-F185-4019-AB97-C0130F618CA4}" type="datetimeFigureOut">
              <a:rPr lang="en-US" smtClean="0"/>
              <a:t>10/28/2016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1EC5C-175E-4068-97DC-998FB100A7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C02CC-F185-4019-AB97-C0130F618CA4}"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1EC5C-175E-4068-97DC-998FB100A7D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F0C02CC-F185-4019-AB97-C0130F618CA4}" type="datetimeFigureOut">
              <a:rPr lang="en-US" smtClean="0"/>
              <a:t>10/28/2016</a:t>
            </a:fld>
            <a:endParaRPr lang="en-US"/>
          </a:p>
        </p:txBody>
      </p:sp>
      <p:sp>
        <p:nvSpPr>
          <p:cNvPr id="9" name="Slide Number Placeholder 8"/>
          <p:cNvSpPr>
            <a:spLocks noGrp="1"/>
          </p:cNvSpPr>
          <p:nvPr>
            <p:ph type="sldNum" sz="quarter" idx="11"/>
          </p:nvPr>
        </p:nvSpPr>
        <p:spPr/>
        <p:txBody>
          <a:bodyPr/>
          <a:lstStyle/>
          <a:p>
            <a:fld id="{9D21EC5C-175E-4068-97DC-998FB100A7D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D21EC5C-175E-4068-97DC-998FB100A7D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F0C02CC-F185-4019-AB97-C0130F618CA4}" type="datetimeFigureOut">
              <a:rPr lang="en-US" smtClean="0"/>
              <a:t>10/28/2016</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2: Periodic Trends and Reactivity</a:t>
            </a:r>
            <a:endParaRPr lang="en-US" dirty="0"/>
          </a:p>
        </p:txBody>
      </p:sp>
      <p:sp>
        <p:nvSpPr>
          <p:cNvPr id="3" name="Subtitle 2"/>
          <p:cNvSpPr>
            <a:spLocks noGrp="1"/>
          </p:cNvSpPr>
          <p:nvPr>
            <p:ph type="subTitle" idx="1"/>
          </p:nvPr>
        </p:nvSpPr>
        <p:spPr/>
        <p:txBody>
          <a:bodyPr/>
          <a:lstStyle/>
          <a:p>
            <a:r>
              <a:rPr lang="en-US" dirty="0" smtClean="0"/>
              <a:t>SSI</a:t>
            </a:r>
            <a:endParaRPr lang="en-US" dirty="0"/>
          </a:p>
        </p:txBody>
      </p:sp>
    </p:spTree>
    <p:extLst>
      <p:ext uri="{BB962C8B-B14F-4D97-AF65-F5344CB8AC3E}">
        <p14:creationId xmlns:p14="http://schemas.microsoft.com/office/powerpoint/2010/main" val="406973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t>
            </a:r>
            <a:endParaRPr lang="en-US" dirty="0"/>
          </a:p>
        </p:txBody>
      </p:sp>
      <p:sp>
        <p:nvSpPr>
          <p:cNvPr id="3" name="Content Placeholder 2"/>
          <p:cNvSpPr>
            <a:spLocks noGrp="1"/>
          </p:cNvSpPr>
          <p:nvPr>
            <p:ph idx="1"/>
          </p:nvPr>
        </p:nvSpPr>
        <p:spPr/>
        <p:txBody>
          <a:bodyPr/>
          <a:lstStyle/>
          <a:p>
            <a:pPr marL="114300" indent="0">
              <a:buNone/>
            </a:pPr>
            <a:endParaRPr lang="en-US" dirty="0" smtClean="0"/>
          </a:p>
          <a:p>
            <a:pPr marL="114300" indent="0">
              <a:buNone/>
            </a:pPr>
            <a:endParaRPr lang="en-US" sz="3200" dirty="0" smtClean="0">
              <a:latin typeface="+mj-lt"/>
            </a:endParaRPr>
          </a:p>
          <a:p>
            <a:pPr marL="114300" indent="0">
              <a:buNone/>
            </a:pPr>
            <a:r>
              <a:rPr lang="en-US" sz="3200" dirty="0" smtClean="0">
                <a:latin typeface="+mj-lt"/>
              </a:rPr>
              <a:t>Does the PT have any sort of pattern or system to its design?</a:t>
            </a:r>
          </a:p>
          <a:p>
            <a:pPr marL="114300" indent="0">
              <a:buNone/>
            </a:pPr>
            <a:r>
              <a:rPr lang="en-US" sz="3200" dirty="0" smtClean="0">
                <a:latin typeface="+mj-lt"/>
              </a:rPr>
              <a:t>If so, give some examples.</a:t>
            </a:r>
            <a:endParaRPr lang="en-US" sz="3200" dirty="0">
              <a:latin typeface="+mj-lt"/>
            </a:endParaRPr>
          </a:p>
        </p:txBody>
      </p:sp>
      <p:pic>
        <p:nvPicPr>
          <p:cNvPr id="2051" name="Picture 3" descr="C:\Users\cbromme\AppData\Local\Microsoft\Windows\Temporary Internet Files\Content.IE5\7G26EREE\Home-Simpson-Thinking-Vector-Ima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381000"/>
            <a:ext cx="25146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149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latin typeface="+mj-lt"/>
              </a:rPr>
              <a:t>What is the trend or pattern of elements going from left to right on the Periodic table?</a:t>
            </a:r>
          </a:p>
          <a:p>
            <a:pPr marL="0" indent="0">
              <a:buNone/>
            </a:pPr>
            <a:endParaRPr lang="en-US" sz="3200" dirty="0">
              <a:latin typeface="+mj-lt"/>
            </a:endParaRPr>
          </a:p>
        </p:txBody>
      </p:sp>
      <p:pic>
        <p:nvPicPr>
          <p:cNvPr id="1029" name="Picture 5" descr="C:\Users\cbromme\AppData\Local\Microsoft\Windows\Temporary Internet Files\Content.IE5\04PAU5A5\periodic_tabl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429000"/>
            <a:ext cx="403860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360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a:xfrm>
            <a:off x="381000" y="1600200"/>
            <a:ext cx="7620000" cy="4800600"/>
          </a:xfrm>
        </p:spPr>
        <p:txBody>
          <a:bodyPr>
            <a:normAutofit/>
          </a:bodyPr>
          <a:lstStyle/>
          <a:p>
            <a:pPr marL="0" indent="0">
              <a:buNone/>
            </a:pPr>
            <a:r>
              <a:rPr lang="en-US" sz="2800" dirty="0" smtClean="0">
                <a:latin typeface="+mj-lt"/>
              </a:rPr>
              <a:t>The Periodic Table is a useful tool for scientists to predict properties and reactions. This investigation will reveal some of the patterns.</a:t>
            </a:r>
            <a:endParaRPr lang="en-US" sz="2800" dirty="0">
              <a:latin typeface="+mj-lt"/>
            </a:endParaRPr>
          </a:p>
        </p:txBody>
      </p:sp>
    </p:spTree>
    <p:extLst>
      <p:ext uri="{BB962C8B-B14F-4D97-AF65-F5344CB8AC3E}">
        <p14:creationId xmlns:p14="http://schemas.microsoft.com/office/powerpoint/2010/main" val="2210837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normAutofit/>
          </a:bodyPr>
          <a:lstStyle/>
          <a:p>
            <a:pPr marL="0" indent="0">
              <a:buNone/>
            </a:pPr>
            <a:r>
              <a:rPr lang="en-US" sz="2800" u="sng" dirty="0" smtClean="0">
                <a:latin typeface="+mj-lt"/>
              </a:rPr>
              <a:t>IV(MV): </a:t>
            </a:r>
            <a:r>
              <a:rPr lang="en-US" sz="2800" dirty="0" smtClean="0">
                <a:latin typeface="+mj-lt"/>
              </a:rPr>
              <a:t>Element’s placement on PT</a:t>
            </a:r>
          </a:p>
          <a:p>
            <a:pPr marL="0" indent="0">
              <a:buNone/>
            </a:pPr>
            <a:endParaRPr lang="en-US" sz="2800" dirty="0" smtClean="0">
              <a:latin typeface="+mj-lt"/>
            </a:endParaRPr>
          </a:p>
          <a:p>
            <a:pPr marL="0" indent="0">
              <a:buNone/>
            </a:pPr>
            <a:r>
              <a:rPr lang="en-US" sz="2800" u="sng" dirty="0" smtClean="0">
                <a:latin typeface="+mj-lt"/>
              </a:rPr>
              <a:t>DV/RV: </a:t>
            </a:r>
            <a:r>
              <a:rPr lang="en-US" sz="2800" dirty="0" smtClean="0">
                <a:latin typeface="+mj-lt"/>
              </a:rPr>
              <a:t>Outcome, reaction when element is tested</a:t>
            </a:r>
          </a:p>
          <a:p>
            <a:pPr marL="0" indent="0">
              <a:buNone/>
            </a:pPr>
            <a:endParaRPr lang="en-US" sz="2800" dirty="0" smtClean="0">
              <a:latin typeface="+mj-lt"/>
            </a:endParaRPr>
          </a:p>
          <a:p>
            <a:pPr marL="0" indent="0">
              <a:buNone/>
            </a:pPr>
            <a:r>
              <a:rPr lang="en-US" sz="2800" dirty="0" smtClean="0">
                <a:latin typeface="+mj-lt"/>
              </a:rPr>
              <a:t>CV: constants in the procedures</a:t>
            </a:r>
            <a:endParaRPr lang="en-US" sz="2800" dirty="0">
              <a:latin typeface="+mj-lt"/>
            </a:endParaRPr>
          </a:p>
        </p:txBody>
      </p:sp>
    </p:spTree>
    <p:extLst>
      <p:ext uri="{BB962C8B-B14F-4D97-AF65-F5344CB8AC3E}">
        <p14:creationId xmlns:p14="http://schemas.microsoft.com/office/powerpoint/2010/main" val="1254236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latin typeface="+mj-lt"/>
              </a:rPr>
              <a:t>If an element is chosen based on its location on the PT, then the reaction of the element under  specific testing procedures can be predicted, because of the patterns that exist in the PT.</a:t>
            </a:r>
            <a:endParaRPr lang="en-US" sz="3200" dirty="0">
              <a:latin typeface="+mj-lt"/>
            </a:endParaRPr>
          </a:p>
        </p:txBody>
      </p:sp>
    </p:spTree>
    <p:extLst>
      <p:ext uri="{BB962C8B-B14F-4D97-AF65-F5344CB8AC3E}">
        <p14:creationId xmlns:p14="http://schemas.microsoft.com/office/powerpoint/2010/main" val="1568244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41113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Considerations</a:t>
            </a:r>
            <a:endParaRPr lang="en-US" dirty="0"/>
          </a:p>
        </p:txBody>
      </p:sp>
      <p:sp>
        <p:nvSpPr>
          <p:cNvPr id="3" name="Content Placeholder 2"/>
          <p:cNvSpPr>
            <a:spLocks noGrp="1"/>
          </p:cNvSpPr>
          <p:nvPr>
            <p:ph idx="1"/>
          </p:nvPr>
        </p:nvSpPr>
        <p:spPr/>
        <p:txBody>
          <a:bodyPr>
            <a:normAutofit/>
          </a:bodyPr>
          <a:lstStyle/>
          <a:p>
            <a:pPr marL="457200" indent="-457200"/>
            <a:r>
              <a:rPr lang="en-US" sz="3200" dirty="0" smtClean="0">
                <a:latin typeface="+mj-lt"/>
              </a:rPr>
              <a:t>Wear goggles,</a:t>
            </a:r>
          </a:p>
          <a:p>
            <a:pPr marL="457200" indent="-457200"/>
            <a:r>
              <a:rPr lang="en-US" sz="3200" dirty="0" smtClean="0">
                <a:latin typeface="+mj-lt"/>
              </a:rPr>
              <a:t>Aprons are a choice</a:t>
            </a:r>
          </a:p>
          <a:p>
            <a:pPr marL="457200" indent="-457200"/>
            <a:r>
              <a:rPr lang="en-US" sz="3200" dirty="0" smtClean="0">
                <a:latin typeface="+mj-lt"/>
              </a:rPr>
              <a:t>Open windows(fumes)</a:t>
            </a:r>
          </a:p>
          <a:p>
            <a:pPr marL="457200" indent="-457200"/>
            <a:r>
              <a:rPr lang="en-US" sz="3200" dirty="0" smtClean="0">
                <a:latin typeface="+mj-lt"/>
              </a:rPr>
              <a:t>Follow directions</a:t>
            </a:r>
          </a:p>
          <a:p>
            <a:pPr marL="457200" indent="-457200"/>
            <a:r>
              <a:rPr lang="en-US" sz="3200" dirty="0" smtClean="0">
                <a:latin typeface="+mj-lt"/>
              </a:rPr>
              <a:t>Clean your space and the instruments at the end</a:t>
            </a:r>
          </a:p>
          <a:p>
            <a:pPr marL="457200" indent="-457200"/>
            <a:r>
              <a:rPr lang="en-US" sz="3200" dirty="0" smtClean="0">
                <a:latin typeface="+mj-lt"/>
              </a:rPr>
              <a:t>Dispose of waste as directed</a:t>
            </a:r>
            <a:endParaRPr lang="en-US" sz="3200" dirty="0">
              <a:latin typeface="+mj-lt"/>
            </a:endParaRPr>
          </a:p>
        </p:txBody>
      </p:sp>
    </p:spTree>
    <p:extLst>
      <p:ext uri="{BB962C8B-B14F-4D97-AF65-F5344CB8AC3E}">
        <p14:creationId xmlns:p14="http://schemas.microsoft.com/office/powerpoint/2010/main" val="2049242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587825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53</TotalTime>
  <Words>163</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Do 2: Periodic Trends and Reactivity</vt:lpstr>
      <vt:lpstr>Think  </vt:lpstr>
      <vt:lpstr>Question</vt:lpstr>
      <vt:lpstr>Relevance</vt:lpstr>
      <vt:lpstr>Variables</vt:lpstr>
      <vt:lpstr>Hypothesis</vt:lpstr>
      <vt:lpstr>Material</vt:lpstr>
      <vt:lpstr>Safety Considerations</vt:lpstr>
      <vt:lpstr>PowerPoint Presentation</vt:lpstr>
    </vt:vector>
  </TitlesOfParts>
  <Company>Information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2: Periodic Trends and Reactivity</dc:title>
  <dc:creator>Christina Bromme</dc:creator>
  <cp:lastModifiedBy>Christina Bromme</cp:lastModifiedBy>
  <cp:revision>3</cp:revision>
  <dcterms:created xsi:type="dcterms:W3CDTF">2016-10-28T19:22:13Z</dcterms:created>
  <dcterms:modified xsi:type="dcterms:W3CDTF">2016-10-28T20:15:40Z</dcterms:modified>
</cp:coreProperties>
</file>